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8" r:id="rId2"/>
  </p:sldMasterIdLst>
  <p:sldIdLst>
    <p:sldId id="256" r:id="rId3"/>
    <p:sldId id="257" r:id="rId4"/>
    <p:sldId id="284" r:id="rId5"/>
    <p:sldId id="285" r:id="rId6"/>
    <p:sldId id="283" r:id="rId7"/>
    <p:sldId id="293" r:id="rId8"/>
    <p:sldId id="294" r:id="rId9"/>
    <p:sldId id="264" r:id="rId10"/>
    <p:sldId id="265" r:id="rId11"/>
    <p:sldId id="298" r:id="rId12"/>
    <p:sldId id="269" r:id="rId13"/>
    <p:sldId id="266" r:id="rId14"/>
    <p:sldId id="267" r:id="rId15"/>
    <p:sldId id="268" r:id="rId16"/>
    <p:sldId id="295" r:id="rId17"/>
    <p:sldId id="296" r:id="rId18"/>
    <p:sldId id="272" r:id="rId19"/>
    <p:sldId id="276" r:id="rId20"/>
    <p:sldId id="273" r:id="rId21"/>
    <p:sldId id="277" r:id="rId22"/>
    <p:sldId id="274" r:id="rId23"/>
    <p:sldId id="278" r:id="rId24"/>
    <p:sldId id="275" r:id="rId25"/>
    <p:sldId id="279" r:id="rId26"/>
    <p:sldId id="270" r:id="rId27"/>
    <p:sldId id="280" r:id="rId28"/>
    <p:sldId id="286" r:id="rId29"/>
    <p:sldId id="287" r:id="rId30"/>
    <p:sldId id="288" r:id="rId31"/>
    <p:sldId id="290" r:id="rId32"/>
    <p:sldId id="291" r:id="rId33"/>
    <p:sldId id="292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0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87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110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4316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724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90064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5469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6327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290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38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98439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679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15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12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19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52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4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1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40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0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92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43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7657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"/><Relationship Id="rId3" Type="http://schemas.openxmlformats.org/officeDocument/2006/relationships/image" Target="../media/image25.tif"/><Relationship Id="rId7" Type="http://schemas.openxmlformats.org/officeDocument/2006/relationships/image" Target="../media/image29.tif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tif"/><Relationship Id="rId5" Type="http://schemas.openxmlformats.org/officeDocument/2006/relationships/image" Target="../media/image27.tif"/><Relationship Id="rId4" Type="http://schemas.openxmlformats.org/officeDocument/2006/relationships/image" Target="../media/image26.tif"/><Relationship Id="rId9" Type="http://schemas.openxmlformats.org/officeDocument/2006/relationships/image" Target="../media/image31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"/><Relationship Id="rId3" Type="http://schemas.openxmlformats.org/officeDocument/2006/relationships/image" Target="../media/image33.tif"/><Relationship Id="rId7" Type="http://schemas.openxmlformats.org/officeDocument/2006/relationships/image" Target="../media/image37.tif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tif"/><Relationship Id="rId5" Type="http://schemas.openxmlformats.org/officeDocument/2006/relationships/image" Target="../media/image35.tif"/><Relationship Id="rId4" Type="http://schemas.openxmlformats.org/officeDocument/2006/relationships/image" Target="../media/image34.tif"/><Relationship Id="rId9" Type="http://schemas.openxmlformats.org/officeDocument/2006/relationships/image" Target="../media/image39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951AE-5BA6-4D63-8DCE-580598598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77626"/>
            <a:ext cx="12192000" cy="1221217"/>
          </a:xfrm>
          <a:solidFill>
            <a:srgbClr val="F8B323"/>
          </a:solidFill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Image Enhancement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01EB0F-333F-416D-BDA1-3CFBB1C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329" y="3416686"/>
            <a:ext cx="2817339" cy="1608395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組：黃湛元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黃煜堯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曾勁凱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教授：陳宏銘 教授</a:t>
            </a:r>
          </a:p>
        </p:txBody>
      </p:sp>
    </p:spTree>
    <p:extLst>
      <p:ext uri="{BB962C8B-B14F-4D97-AF65-F5344CB8AC3E}">
        <p14:creationId xmlns:p14="http://schemas.microsoft.com/office/powerpoint/2010/main" val="257435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925B32A-C9B3-432F-8BE2-7A74F0B388CA}"/>
              </a:ext>
            </a:extLst>
          </p:cNvPr>
          <p:cNvSpPr/>
          <p:nvPr/>
        </p:nvSpPr>
        <p:spPr>
          <a:xfrm>
            <a:off x="2105818" y="2251736"/>
            <a:ext cx="3504150" cy="3313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8596E86-4BEF-4834-A011-2425CE65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38" y="2148666"/>
            <a:ext cx="3406035" cy="34060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76019A-BD9D-4870-ACCE-6F30BECB2DCF}"/>
              </a:ext>
            </a:extLst>
          </p:cNvPr>
          <p:cNvSpPr txBox="1"/>
          <p:nvPr/>
        </p:nvSpPr>
        <p:spPr>
          <a:xfrm>
            <a:off x="7084366" y="1481129"/>
            <a:ext cx="285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/>
              <a:t>Acceptable white area</a:t>
            </a:r>
            <a:endParaRPr lang="zh-TW" altLang="en-US" sz="2000" b="1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9F1D4E7-C65E-4EB2-A478-0BBCB8966160}"/>
              </a:ext>
            </a:extLst>
          </p:cNvPr>
          <p:cNvSpPr/>
          <p:nvPr/>
        </p:nvSpPr>
        <p:spPr>
          <a:xfrm>
            <a:off x="5990044" y="3726361"/>
            <a:ext cx="559999" cy="261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03265CF-B1A5-4F34-9C7C-CECDC263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1881239"/>
            <a:ext cx="4344313" cy="39567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0551DE9-7C2F-46D1-9BE2-232F2E84BF8D}"/>
              </a:ext>
            </a:extLst>
          </p:cNvPr>
          <p:cNvSpPr txBox="1"/>
          <p:nvPr/>
        </p:nvSpPr>
        <p:spPr>
          <a:xfrm>
            <a:off x="3274299" y="3987936"/>
            <a:ext cx="1167188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acceptable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9EA6248-78EF-4844-8F00-01F9A5D3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39" y="3833629"/>
            <a:ext cx="2300284" cy="23002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FC5944-1801-40B2-90EF-12FD686E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533345"/>
            <a:ext cx="2300284" cy="23002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CB1FE-EB63-4BA3-BF71-1F3F0CFA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00" y="3833629"/>
            <a:ext cx="2300284" cy="23002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C96B90-2EE6-4948-BBA5-C1D5328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461" y="3833629"/>
            <a:ext cx="2300284" cy="230028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80A8F4-780D-4866-8CE3-E968A27DA681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en-US" altLang="zh-TW" sz="2400" dirty="0"/>
              <a:t>S, V</a:t>
            </a:r>
            <a:endParaRPr lang="zh-TW" altLang="en-US" sz="24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75271C75-6018-46C6-B7FE-557D111AE80A}"/>
              </a:ext>
            </a:extLst>
          </p:cNvPr>
          <p:cNvSpPr txBox="1">
            <a:spLocks/>
          </p:cNvSpPr>
          <p:nvPr/>
        </p:nvSpPr>
        <p:spPr>
          <a:xfrm>
            <a:off x="1251677" y="382385"/>
            <a:ext cx="1076732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Gamma Correction</a:t>
            </a:r>
          </a:p>
        </p:txBody>
      </p:sp>
    </p:spTree>
    <p:extLst>
      <p:ext uri="{BB962C8B-B14F-4D97-AF65-F5344CB8AC3E}">
        <p14:creationId xmlns:p14="http://schemas.microsoft.com/office/powerpoint/2010/main" val="234397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Normalization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25894A-FE4E-4392-913A-3FE247F1F59C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H</a:t>
            </a:r>
            <a:endParaRPr lang="zh-TW" altLang="en-US" sz="2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11B57B6-F53A-45ED-A20A-9C7CFA0EB139}"/>
              </a:ext>
            </a:extLst>
          </p:cNvPr>
          <p:cNvGrpSpPr/>
          <p:nvPr/>
        </p:nvGrpSpPr>
        <p:grpSpPr>
          <a:xfrm>
            <a:off x="1749430" y="3429000"/>
            <a:ext cx="9182817" cy="1497779"/>
            <a:chOff x="1650725" y="2559960"/>
            <a:chExt cx="9182817" cy="1497779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0DD925-7F2C-4BC2-BE67-7FF57847F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8692" y="2859559"/>
              <a:ext cx="8640000" cy="1198180"/>
            </a:xfrm>
            <a:prstGeom prst="rect">
              <a:avLst/>
            </a:prstGeom>
          </p:spPr>
        </p:pic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F5ACA6D0-C8E4-4AC3-AAA8-0239AF0F1BAA}"/>
                </a:ext>
              </a:extLst>
            </p:cNvPr>
            <p:cNvCxnSpPr/>
            <p:nvPr/>
          </p:nvCxnSpPr>
          <p:spPr>
            <a:xfrm>
              <a:off x="3338692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22DE65EC-E748-4402-89C3-BE4D4FD605D0}"/>
                </a:ext>
              </a:extLst>
            </p:cNvPr>
            <p:cNvCxnSpPr/>
            <p:nvPr/>
          </p:nvCxnSpPr>
          <p:spPr>
            <a:xfrm>
              <a:off x="478517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D11B4D2-6671-4DEE-BB90-2DAE8ED08C46}"/>
                </a:ext>
              </a:extLst>
            </p:cNvPr>
            <p:cNvCxnSpPr/>
            <p:nvPr/>
          </p:nvCxnSpPr>
          <p:spPr>
            <a:xfrm>
              <a:off x="6230044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B575079-79C1-44AA-B97B-716347407DDB}"/>
                </a:ext>
              </a:extLst>
            </p:cNvPr>
            <p:cNvCxnSpPr/>
            <p:nvPr/>
          </p:nvCxnSpPr>
          <p:spPr>
            <a:xfrm>
              <a:off x="768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F711742A-BE02-40A7-87B2-3685CD41883A}"/>
                </a:ext>
              </a:extLst>
            </p:cNvPr>
            <p:cNvCxnSpPr/>
            <p:nvPr/>
          </p:nvCxnSpPr>
          <p:spPr>
            <a:xfrm>
              <a:off x="912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0DF6909-D89E-4721-A5A6-3AF9CBD1815E}"/>
                </a:ext>
              </a:extLst>
            </p:cNvPr>
            <p:cNvCxnSpPr>
              <a:cxnSpLocks/>
            </p:cNvCxnSpPr>
            <p:nvPr/>
          </p:nvCxnSpPr>
          <p:spPr>
            <a:xfrm>
              <a:off x="2618692" y="300102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4B73AEA-C133-47F2-B760-16FAC230B44B}"/>
                </a:ext>
              </a:extLst>
            </p:cNvPr>
            <p:cNvCxnSpPr/>
            <p:nvPr/>
          </p:nvCxnSpPr>
          <p:spPr>
            <a:xfrm>
              <a:off x="4058692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AEFA1C09-B1F4-42D5-B56D-AFEED86B1E5C}"/>
                </a:ext>
              </a:extLst>
            </p:cNvPr>
            <p:cNvCxnSpPr/>
            <p:nvPr/>
          </p:nvCxnSpPr>
          <p:spPr>
            <a:xfrm>
              <a:off x="550517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A425E4F1-D821-4EB3-8E63-D9777CC76E2B}"/>
                </a:ext>
              </a:extLst>
            </p:cNvPr>
            <p:cNvCxnSpPr/>
            <p:nvPr/>
          </p:nvCxnSpPr>
          <p:spPr>
            <a:xfrm>
              <a:off x="6950044" y="2992995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3AE1AE5-BF19-426B-88BF-D3EB32333D8A}"/>
                </a:ext>
              </a:extLst>
            </p:cNvPr>
            <p:cNvCxnSpPr/>
            <p:nvPr/>
          </p:nvCxnSpPr>
          <p:spPr>
            <a:xfrm>
              <a:off x="840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D4FFE484-7577-4304-BEB3-4F0C06124F1C}"/>
                </a:ext>
              </a:extLst>
            </p:cNvPr>
            <p:cNvCxnSpPr/>
            <p:nvPr/>
          </p:nvCxnSpPr>
          <p:spPr>
            <a:xfrm>
              <a:off x="984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A84838E7-F0C2-4BD4-B351-E01C6665CD13}"/>
                </a:ext>
              </a:extLst>
            </p:cNvPr>
            <p:cNvSpPr txBox="1"/>
            <p:nvPr/>
          </p:nvSpPr>
          <p:spPr>
            <a:xfrm>
              <a:off x="1650725" y="2559961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bg1"/>
                  </a:solidFill>
                </a:rPr>
                <a:t>H=0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3BC1AA13-8BB8-4FD3-81E4-67AE639752B6}"/>
                </a:ext>
              </a:extLst>
            </p:cNvPr>
            <p:cNvSpPr txBox="1"/>
            <p:nvPr/>
          </p:nvSpPr>
          <p:spPr>
            <a:xfrm>
              <a:off x="10145533" y="2559960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bg1"/>
                  </a:solidFill>
                </a:rPr>
                <a:t>H=1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09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3.googleusercontent.com/O86HXAAkVzBMhUAiRviedcu7GQgfOE1KeSECRs1NfX-65IGjdjBnOCpkjBNgIZU-NnKsmQy37msTsRBh-Y-AEy7M5Zej9qClhBUq4TZfauCYo5FD8E9MTwxgc-ZLL1eRx-elACkiScjyS0pATl9-lGMMOx9gqSZVX-dGv64MKdk0eBxSeMFLJQWHH_zmXA">
            <a:extLst>
              <a:ext uri="{FF2B5EF4-FFF2-40B4-BE49-F238E27FC236}">
                <a16:creationId xmlns:a16="http://schemas.microsoft.com/office/drawing/2014/main" id="{DC05E27F-BE38-4B5A-ADC9-03ABB040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39" y="1874517"/>
            <a:ext cx="6120000" cy="435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27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lh6.googleusercontent.com/95JOKh_pjx7yoyCOGXcNnpq5aSm_M-u5FearOgtaVwUMDxjOSBWzOvYMp9kwNWuHh_qgadILNXmOekS37HkV133AmUnEl7wrqjgB3_GjjO9L3e6lsg1uMUWwMHODef4F54752vPnsDvBXXwd4jrX2V3gPDTf4AiMhi_uJIA075LESKY3v7_g_0mDhdufsA">
            <a:extLst>
              <a:ext uri="{FF2B5EF4-FFF2-40B4-BE49-F238E27FC236}">
                <a16:creationId xmlns:a16="http://schemas.microsoft.com/office/drawing/2014/main" id="{0A9F689C-1508-4870-9576-95421CDF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362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670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E1CD0A1-8B36-4499-80E5-3B8A7AF6CD1B}"/>
              </a:ext>
            </a:extLst>
          </p:cNvPr>
          <p:cNvSpPr txBox="1"/>
          <p:nvPr/>
        </p:nvSpPr>
        <p:spPr>
          <a:xfrm>
            <a:off x="1602565" y="2481648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1 </a:t>
            </a:r>
            <a:r>
              <a:rPr lang="zh-TW" altLang="en-US" dirty="0"/>
              <a:t>：</a:t>
            </a:r>
            <a:r>
              <a:rPr lang="en-US" altLang="zh-TW" dirty="0"/>
              <a:t>Invert the image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2BE39F-0D83-4405-99EC-463479A495D5}"/>
              </a:ext>
            </a:extLst>
          </p:cNvPr>
          <p:cNvSpPr txBox="1"/>
          <p:nvPr/>
        </p:nvSpPr>
        <p:spPr>
          <a:xfrm>
            <a:off x="1602565" y="2955324"/>
            <a:ext cx="26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2 </a:t>
            </a:r>
            <a:r>
              <a:rPr lang="zh-TW" altLang="en-US" dirty="0"/>
              <a:t>：</a:t>
            </a:r>
            <a:r>
              <a:rPr lang="en-US" altLang="zh-TW" dirty="0"/>
              <a:t>Reduce the haze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4BB0EC-34B7-4623-A675-849EF464F368}"/>
              </a:ext>
            </a:extLst>
          </p:cNvPr>
          <p:cNvSpPr txBox="1"/>
          <p:nvPr/>
        </p:nvSpPr>
        <p:spPr>
          <a:xfrm>
            <a:off x="1602565" y="3429000"/>
            <a:ext cx="342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3 </a:t>
            </a:r>
            <a:r>
              <a:rPr lang="zh-TW" altLang="en-US" dirty="0"/>
              <a:t>：</a:t>
            </a:r>
            <a:r>
              <a:rPr lang="en-US" altLang="zh-TW" dirty="0"/>
              <a:t>Invert the result in Step 2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848794-251B-4518-900C-3227FF9C6BA0}"/>
              </a:ext>
            </a:extLst>
          </p:cNvPr>
          <p:cNvSpPr txBox="1"/>
          <p:nvPr/>
        </p:nvSpPr>
        <p:spPr>
          <a:xfrm>
            <a:off x="5863175" y="1792138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DBD03EA-9026-40EB-8C99-8CE2AA5959F1}"/>
              </a:ext>
            </a:extLst>
          </p:cNvPr>
          <p:cNvSpPr txBox="1"/>
          <p:nvPr/>
        </p:nvSpPr>
        <p:spPr>
          <a:xfrm>
            <a:off x="74692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1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B095D8C-E506-4C3C-884F-80ED7BA269E5}"/>
              </a:ext>
            </a:extLst>
          </p:cNvPr>
          <p:cNvSpPr txBox="1"/>
          <p:nvPr/>
        </p:nvSpPr>
        <p:spPr>
          <a:xfrm>
            <a:off x="89978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2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BC09898-D3DF-43E9-B5FD-49E6E62D5EAD}"/>
              </a:ext>
            </a:extLst>
          </p:cNvPr>
          <p:cNvSpPr txBox="1"/>
          <p:nvPr/>
        </p:nvSpPr>
        <p:spPr>
          <a:xfrm>
            <a:off x="10525724" y="17932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3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C9CA8E3-261F-4086-A08A-A123B862E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2178578"/>
            <a:ext cx="1487194" cy="177826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CE811FB-3D67-4163-9F93-35FC80680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4055035"/>
            <a:ext cx="1487194" cy="177826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F57A39C-FFD8-4D54-952D-BBAED4E7D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2178578"/>
            <a:ext cx="1487194" cy="177826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A74D3B6-1DA7-409C-A4BE-CFAB6179B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4055035"/>
            <a:ext cx="1487194" cy="177826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5933BA36-BCF0-4737-97AF-F7189F1AF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2178578"/>
            <a:ext cx="1487194" cy="177826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A0C2B61-6752-49F6-BAD7-6CE63682F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4055035"/>
            <a:ext cx="1487194" cy="177826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ADDC2227-69FF-4BAE-830A-E82B76DEE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2178578"/>
            <a:ext cx="1487194" cy="177826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BFD90FE-571E-40AA-8EF5-CACE0C713B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4055035"/>
            <a:ext cx="1487194" cy="17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4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C57223-3A1A-4A5C-8BB4-EC746AFE4EB1}"/>
              </a:ext>
            </a:extLst>
          </p:cNvPr>
          <p:cNvGrpSpPr/>
          <p:nvPr/>
        </p:nvGrpSpPr>
        <p:grpSpPr>
          <a:xfrm>
            <a:off x="1484251" y="1874517"/>
            <a:ext cx="9713175" cy="4065370"/>
            <a:chOff x="1484251" y="1874517"/>
            <a:chExt cx="9713175" cy="4065370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E6511F2-E923-4B58-B782-37622DCF35CF}"/>
                </a:ext>
              </a:extLst>
            </p:cNvPr>
            <p:cNvSpPr txBox="1"/>
            <p:nvPr/>
          </p:nvSpPr>
          <p:spPr>
            <a:xfrm>
              <a:off x="2224153" y="1874517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Original</a:t>
              </a:r>
              <a:endParaRPr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43AEEA19-E4A1-40A0-B452-614B807C3E9F}"/>
                </a:ext>
              </a:extLst>
            </p:cNvPr>
            <p:cNvSpPr txBox="1"/>
            <p:nvPr/>
          </p:nvSpPr>
          <p:spPr>
            <a:xfrm>
              <a:off x="4735942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1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9B266C4-9F38-4071-849C-DBF83BEAD577}"/>
                </a:ext>
              </a:extLst>
            </p:cNvPr>
            <p:cNvSpPr txBox="1"/>
            <p:nvPr/>
          </p:nvSpPr>
          <p:spPr>
            <a:xfrm>
              <a:off x="7168686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2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1D6A562-2DA3-4B81-8D65-B189CAC1D88D}"/>
                </a:ext>
              </a:extLst>
            </p:cNvPr>
            <p:cNvSpPr txBox="1"/>
            <p:nvPr/>
          </p:nvSpPr>
          <p:spPr>
            <a:xfrm>
              <a:off x="9607845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3</a:t>
              </a: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7E7969BB-E890-4695-9A60-17FA49026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2243849"/>
              <a:ext cx="2400000" cy="18000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DD06BB02-C311-48B9-B2BF-626F60254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4139887"/>
              <a:ext cx="2400000" cy="18000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05178DD5-BC0D-4235-B517-14F1A0920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2243849"/>
              <a:ext cx="2400000" cy="18000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BEC798F5-3AB5-4331-BF93-F3F54A68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4139887"/>
              <a:ext cx="2400000" cy="18000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6B523006-B0B3-4DE7-93F5-24552D40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2243849"/>
              <a:ext cx="2400000" cy="180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EDC8095-BC42-465A-B97A-AEBD642B6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4139887"/>
              <a:ext cx="2400000" cy="180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F442EDF-A448-493A-BF2E-5304506B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2243849"/>
              <a:ext cx="2400000" cy="180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4C6F975-0C69-42C4-9E90-A337433AD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4139887"/>
              <a:ext cx="24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024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3074" name="Picture 2" descr="https://lh4.googleusercontent.com/LYXUFQ_yHjAJ1ng1GIcFAMyCQjWiQKvMUxPVbHbDNXVXbykovF6dzOsRaORttbMkUmyl3gDBlTRd-z8mgD3FtZS8fIxpguFKK7cCvbabF0-U0czvjnbShvdY0QdFtSnwtrI5ihmdiMSwEaPg6VaQuu2-3ef2dLlIqgkS8He5aM73fZQAHqQpBHHTlF4Y6A">
            <a:extLst>
              <a:ext uri="{FF2B5EF4-FFF2-40B4-BE49-F238E27FC236}">
                <a16:creationId xmlns:a16="http://schemas.microsoft.com/office/drawing/2014/main" id="{F806207A-F540-4B30-868F-FE3EA8C20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363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54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4098" name="Picture 2" descr="https://lh6.googleusercontent.com/L4Cl9UV4JcQf3dfzOADs7L1XH2iJOqst1eBcchXwvLmAAsv1rRp4f8LQzHEyO706dUf2qJrzGXGIruyLo_ZqYcAV_cSZkXGCxHhbLpcVBKlHSgP-peXD96TIiMFfJHP_mIhgzOobOQrRxLpkyJbHI1blzV1YUsQ7s_sIWiSgCf8jSQBStJ5TRlYDZZQ7RQ">
            <a:extLst>
              <a:ext uri="{FF2B5EF4-FFF2-40B4-BE49-F238E27FC236}">
                <a16:creationId xmlns:a16="http://schemas.microsoft.com/office/drawing/2014/main" id="{56D935BA-381E-40EA-A951-9DF11A2C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37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7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5122" name="Picture 2" descr="https://lh4.googleusercontent.com/4_LvSZ7TEb4nw1StfBY-8_Ag8tWNdV0CDdxkzEmet6kvM9Rdf3el8WqIrhvGALxWfjIBymsM8CUGrpbZcfHBZWeAzl4KTMOzCwt8OWIYVUSkTPMgm1LMUwjBvqNIz1PlJvLgOx_-EwxPEx0SRpP3t3_za4dE8hemXUdg_3YvEVX1zaLlO8d8BBXGeD_48g">
            <a:extLst>
              <a:ext uri="{FF2B5EF4-FFF2-40B4-BE49-F238E27FC236}">
                <a16:creationId xmlns:a16="http://schemas.microsoft.com/office/drawing/2014/main" id="{F38C0B29-DB66-4389-828E-6568BE25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787052"/>
            <a:ext cx="8640000" cy="363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55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19143-E2BD-45E2-963D-B284C860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689A1-1BD7-4224-B1FC-91E967EF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189614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 – CIELUV &amp; HSV &amp;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RGB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CIELAB &amp; HSV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01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4" name="圖片 3" descr="https://lh6.googleusercontent.com/7h81KzE4GsMp9Asip2Z6Yxiue96Y0l8MzUOjd79iTrdrTR7UdLOmPpRt3BgoYDUOnpiaciHSvZiSFjm3r83hlfK6lyaOYpFxkLouW-sHSeQLfHZrt49rQV3h70UwrigcHygtcN1kQtp-ci9iWTTKFvCy-osYzwRS9x8s1E1C7WrHs1L8qHm_AvWhNkCsww">
            <a:extLst>
              <a:ext uri="{FF2B5EF4-FFF2-40B4-BE49-F238E27FC236}">
                <a16:creationId xmlns:a16="http://schemas.microsoft.com/office/drawing/2014/main" id="{ACCA803A-5E8B-4051-AD77-2D6D902C37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363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08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7170" name="Picture 2" descr="https://lh4.googleusercontent.com/pgZgfev6ave_n65jSqoAOXnecJygk7iLejR8KEresy-dNHW6-7AaZa7RWkRBJ7B0L6BRppBFuAsXbG40FVyeFavkIGlsgNikRoNLU1Fe-k_UUxMOwIIIggWcH5MJJADpCkamOkpghwBKJdhIK036HA50zeIXTXHHM2kwKbUP4KvzeH5CIsHYjBGdBZi4cg">
            <a:extLst>
              <a:ext uri="{FF2B5EF4-FFF2-40B4-BE49-F238E27FC236}">
                <a16:creationId xmlns:a16="http://schemas.microsoft.com/office/drawing/2014/main" id="{A525743D-0225-4EC5-9188-A8F5458BD04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1874517"/>
            <a:ext cx="7200000" cy="48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62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8194" name="Picture 2" descr="https://lh6.googleusercontent.com/6UKppU1WX__SacHeQG7mSqDihfvd8aGH_iaZHVsOP5mPtTAc1TtM6uLy7CPU4hDvNIo5DuSrsmWqHvvZRo-6-qLSo2KR_fpfJjmkudwQ2QmC6WccgWSNSPzMNDYWmh5vD1TacY0g3dtEGoVKtsF7i-UwyDmCnPpO4K-WdYECcmm95kirnFtePzEhmKZ7wg">
            <a:extLst>
              <a:ext uri="{FF2B5EF4-FFF2-40B4-BE49-F238E27FC236}">
                <a16:creationId xmlns:a16="http://schemas.microsoft.com/office/drawing/2014/main" id="{3EA3254C-14C7-4009-9263-147611B5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1874517"/>
            <a:ext cx="7200000" cy="48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35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9218" name="Picture 2" descr="https://lh3.googleusercontent.com/c3fplyqwVF3PWpVoXomdbqND26AmSnQVuHFFqqb_5TFfwGWPc4xdfx1-bHE0e-FpqnWdEtM-Ee_BYZZK0R0CZXZFlX85Ibtw0KndjeI_zj7tmOm-h1vwXPmHiZ-4xC8oz9TxsMxZtj5h3IRqTpbZ_Y3rzxSF_ZRfP-FmQek785KVTjyUimsyNO4xcD6_2Q">
            <a:extLst>
              <a:ext uri="{FF2B5EF4-FFF2-40B4-BE49-F238E27FC236}">
                <a16:creationId xmlns:a16="http://schemas.microsoft.com/office/drawing/2014/main" id="{0F694FEA-B728-41C4-8184-01B8B9E74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40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62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10242" name="Picture 2" descr="https://lh5.googleusercontent.com/yEbUyRl4FmDqgrEdD2KEsADggd55GbXdgcuMHyPSmPcoWOLkCgLqjh71Apo782wPi3wI6e9GSsDIm6UTpV5uaFQpzCC6GWtAnqMFQxSHwYAbfHcWwHks0NO6WslFJjW0Bch57m3RvlgsyVoZ_7HIKDOZgv8H2V1O2zmwTWsjZPzUqMpmRKrpZTxKPKQ8ng">
            <a:extLst>
              <a:ext uri="{FF2B5EF4-FFF2-40B4-BE49-F238E27FC236}">
                <a16:creationId xmlns:a16="http://schemas.microsoft.com/office/drawing/2014/main" id="{FA337BCC-BF41-49C9-8D53-E808B95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411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2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1026" name="Picture 2" descr="https://user-images.githubusercontent.com/47914151/208136409-f86bb49d-f412-49d7-9028-c435c48893d2.jpeg">
            <a:extLst>
              <a:ext uri="{FF2B5EF4-FFF2-40B4-BE49-F238E27FC236}">
                <a16:creationId xmlns:a16="http://schemas.microsoft.com/office/drawing/2014/main" id="{9B5F0C6D-9E4F-44E9-AD95-CD41F8D2A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737" y="1808614"/>
            <a:ext cx="7874526" cy="40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28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CEF0B3-72F9-4603-81E1-E6E103B3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4226596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36DDB-831D-4F51-A96A-5CFF810A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1862654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EB14CDB-AAF5-44E4-A680-189067CF3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57" y="1874517"/>
            <a:ext cx="8131764" cy="4320000"/>
          </a:xfrm>
        </p:spPr>
      </p:pic>
    </p:spTree>
    <p:extLst>
      <p:ext uri="{BB962C8B-B14F-4D97-AF65-F5344CB8AC3E}">
        <p14:creationId xmlns:p14="http://schemas.microsoft.com/office/powerpoint/2010/main" val="733440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619046" cy="1492132"/>
          </a:xfrm>
        </p:spPr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FEE84-F8B8-4A84-8072-60F7DB672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220" y="1874517"/>
            <a:ext cx="5074981" cy="123979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 – super-pixel segmentation – mean color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CIECAM02 to get lightness J and chroma C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=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np.sqrt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(1/(J*C))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C8898F86-A1EC-4670-A087-102934B16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08" y="3427615"/>
            <a:ext cx="2286000" cy="304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FCE61F-A153-413E-8CE8-5C0F9D33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797" y="3427615"/>
            <a:ext cx="2371725" cy="304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CAA5BF-6B05-4024-B168-8057CEF3B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11" y="3594431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0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9F08D-9EDB-4008-B997-304974C5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C7CE40-311D-4F8D-84FE-30B53E3F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2105247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38FF9C7-29C6-49FB-9538-9090DAF0C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03" y="1874517"/>
            <a:ext cx="6705671" cy="4680000"/>
          </a:xfrm>
        </p:spPr>
      </p:pic>
    </p:spTree>
    <p:extLst>
      <p:ext uri="{BB962C8B-B14F-4D97-AF65-F5344CB8AC3E}">
        <p14:creationId xmlns:p14="http://schemas.microsoft.com/office/powerpoint/2010/main" val="411874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D6BFB9-B885-488E-BA12-2B2F8F97D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72" y="1874517"/>
            <a:ext cx="6957134" cy="4680000"/>
          </a:xfrm>
        </p:spPr>
      </p:pic>
    </p:spTree>
    <p:extLst>
      <p:ext uri="{BB962C8B-B14F-4D97-AF65-F5344CB8AC3E}">
        <p14:creationId xmlns:p14="http://schemas.microsoft.com/office/powerpoint/2010/main" val="1558998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9A61976-D812-43BA-99E9-FD258356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62" y="1874517"/>
            <a:ext cx="10842353" cy="4320000"/>
          </a:xfrm>
        </p:spPr>
      </p:pic>
    </p:spTree>
    <p:extLst>
      <p:ext uri="{BB962C8B-B14F-4D97-AF65-F5344CB8AC3E}">
        <p14:creationId xmlns:p14="http://schemas.microsoft.com/office/powerpoint/2010/main" val="4288202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A1EDD-78EE-4E25-9E32-B3D76541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39" y="2660484"/>
            <a:ext cx="3015521" cy="1537031"/>
          </a:xfrm>
        </p:spPr>
        <p:txBody>
          <a:bodyPr>
            <a:normAutofit/>
          </a:bodyPr>
          <a:lstStyle/>
          <a:p>
            <a:r>
              <a:rPr lang="en-US" altLang="zh-TW" sz="10000" dirty="0"/>
              <a:t>Q &amp; A</a:t>
            </a:r>
            <a:endParaRPr lang="zh-TW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88113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971BB-5ECA-4120-8879-2EF78D52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40DB24-DF88-43A9-8492-203BD3FFE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220906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C0873-7C22-4B0D-9592-8C8E74FD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B43FC46-B478-4629-9C48-DD2F81DE2F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18" y="1874517"/>
            <a:ext cx="6765364" cy="4320000"/>
          </a:xfrm>
        </p:spPr>
      </p:pic>
    </p:spTree>
    <p:extLst>
      <p:ext uri="{BB962C8B-B14F-4D97-AF65-F5344CB8AC3E}">
        <p14:creationId xmlns:p14="http://schemas.microsoft.com/office/powerpoint/2010/main" val="109447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A0F97-46EB-4D88-9708-09AB1D80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C4F8D4-4B31-476A-8E53-6EF091C92718}"/>
              </a:ext>
            </a:extLst>
          </p:cNvPr>
          <p:cNvSpPr txBox="1"/>
          <p:nvPr/>
        </p:nvSpPr>
        <p:spPr>
          <a:xfrm>
            <a:off x="2192987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0E4765-DE92-451D-B24A-9A4F04B56DE6}"/>
              </a:ext>
            </a:extLst>
          </p:cNvPr>
          <p:cNvSpPr txBox="1"/>
          <p:nvPr/>
        </p:nvSpPr>
        <p:spPr>
          <a:xfrm>
            <a:off x="396211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F58F3-C8A3-4CBF-B14A-F37B08E27915}"/>
              </a:ext>
            </a:extLst>
          </p:cNvPr>
          <p:cNvSpPr txBox="1"/>
          <p:nvPr/>
        </p:nvSpPr>
        <p:spPr>
          <a:xfrm>
            <a:off x="5731245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04AAB8-AA76-4785-BA9A-AA62CCFD0260}"/>
              </a:ext>
            </a:extLst>
          </p:cNvPr>
          <p:cNvSpPr txBox="1"/>
          <p:nvPr/>
        </p:nvSpPr>
        <p:spPr>
          <a:xfrm>
            <a:off x="7500374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7B2E6E-89C8-4D76-876E-7B8CC8654E46}"/>
              </a:ext>
            </a:extLst>
          </p:cNvPr>
          <p:cNvSpPr txBox="1"/>
          <p:nvPr/>
        </p:nvSpPr>
        <p:spPr>
          <a:xfrm>
            <a:off x="927270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7C7F43-B4B0-4443-9B47-CB06424F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14" y="2326337"/>
            <a:ext cx="3525758" cy="26525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FFE3C1-5F7A-43E7-A219-7EBC382B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672" y="2330928"/>
            <a:ext cx="1767146" cy="26479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DF5F12-4AA4-4C51-B18B-6EB037D0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818" y="2333635"/>
            <a:ext cx="1771113" cy="26456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C4ABB56-2DE9-495F-B265-047CA915F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359" y="2326337"/>
            <a:ext cx="1764694" cy="26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4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>
            <a:extLst>
              <a:ext uri="{FF2B5EF4-FFF2-40B4-BE49-F238E27FC236}">
                <a16:creationId xmlns:a16="http://schemas.microsoft.com/office/drawing/2014/main" id="{A5ED686F-CD00-4787-A7FA-AA075A15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pic>
        <p:nvPicPr>
          <p:cNvPr id="30" name="內容版面配置區 4">
            <a:extLst>
              <a:ext uri="{FF2B5EF4-FFF2-40B4-BE49-F238E27FC236}">
                <a16:creationId xmlns:a16="http://schemas.microsoft.com/office/drawing/2014/main" id="{B80299A1-C5E2-4CBA-B578-712D68BE4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74" y="2386010"/>
            <a:ext cx="2733296" cy="3505199"/>
          </a:xfr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8F7E07-8128-4996-BCDB-84AE6F06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0" y="2386010"/>
            <a:ext cx="1366648" cy="35052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8BD677B-4887-477F-A11A-74A95677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318" y="2386008"/>
            <a:ext cx="1369120" cy="35052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1BC9DF42-B589-41E1-AB01-9FD7020ED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966" y="2386009"/>
            <a:ext cx="1371600" cy="35052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FDA3FC-403F-4306-A3F7-2155F11A1167}"/>
              </a:ext>
            </a:extLst>
          </p:cNvPr>
          <p:cNvSpPr txBox="1"/>
          <p:nvPr/>
        </p:nvSpPr>
        <p:spPr>
          <a:xfrm>
            <a:off x="2993226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ECE5DCA-EFC0-4B41-A66C-666DE7243C05}"/>
              </a:ext>
            </a:extLst>
          </p:cNvPr>
          <p:cNvSpPr txBox="1"/>
          <p:nvPr/>
        </p:nvSpPr>
        <p:spPr>
          <a:xfrm>
            <a:off x="4361110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59ED5E3-0461-4F44-8C3C-A4E3463FAEF7}"/>
              </a:ext>
            </a:extLst>
          </p:cNvPr>
          <p:cNvSpPr txBox="1"/>
          <p:nvPr/>
        </p:nvSpPr>
        <p:spPr>
          <a:xfrm>
            <a:off x="5728994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65D6B97-5EFE-4E1F-A50A-7FF34E34A8E1}"/>
              </a:ext>
            </a:extLst>
          </p:cNvPr>
          <p:cNvSpPr txBox="1"/>
          <p:nvPr/>
        </p:nvSpPr>
        <p:spPr>
          <a:xfrm>
            <a:off x="7096878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C7A884-A1DB-442C-B146-F38AC386A026}"/>
              </a:ext>
            </a:extLst>
          </p:cNvPr>
          <p:cNvSpPr txBox="1"/>
          <p:nvPr/>
        </p:nvSpPr>
        <p:spPr>
          <a:xfrm>
            <a:off x="8464762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3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CIELAB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5DA4C2-0464-44D0-BA4D-6501DD0C0A7C}"/>
              </a:ext>
            </a:extLst>
          </p:cNvPr>
          <p:cNvSpPr txBox="1"/>
          <p:nvPr/>
        </p:nvSpPr>
        <p:spPr>
          <a:xfrm>
            <a:off x="2169218" y="1897364"/>
            <a:ext cx="2927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a*b*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(L=1~100)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2E9773-17B1-407E-960F-01711BCB476E}"/>
              </a:ext>
            </a:extLst>
          </p:cNvPr>
          <p:cNvSpPr txBox="1"/>
          <p:nvPr/>
        </p:nvSpPr>
        <p:spPr>
          <a:xfrm>
            <a:off x="6811647" y="1899979"/>
            <a:ext cx="415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Fits within the gamut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 : 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06C4EE-6938-43C7-8AAA-A1BCC0818485}"/>
              </a:ext>
            </a:extLst>
          </p:cNvPr>
          <p:cNvSpPr txBox="1"/>
          <p:nvPr/>
        </p:nvSpPr>
        <p:spPr>
          <a:xfrm>
            <a:off x="9751491" y="6119336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難しすぎる</a:t>
            </a:r>
            <a:r>
              <a:rPr lang="en-US" altLang="ja-JP" sz="1400" b="1" dirty="0"/>
              <a:t>…</a:t>
            </a:r>
            <a:endParaRPr lang="zh-TW" altLang="en-US" sz="14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82DD23-32B3-428B-A29C-D99B42A9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3" y="2512596"/>
            <a:ext cx="3960000" cy="360674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EAA6B8F-E34E-42A6-B9DA-15F03C8020F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19" y="2512596"/>
            <a:ext cx="39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6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53DEB8-5A98-4049-ACC7-59599C58E380}"/>
              </a:ext>
            </a:extLst>
          </p:cNvPr>
          <p:cNvSpPr txBox="1"/>
          <p:nvPr/>
        </p:nvSpPr>
        <p:spPr>
          <a:xfrm>
            <a:off x="4249597" y="1899977"/>
            <a:ext cx="369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(V=1~100)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: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2337CE-229A-4944-AE8D-54B17F52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00" y="2361642"/>
            <a:ext cx="39526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6067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136</TotalTime>
  <Words>311</Words>
  <Application>Microsoft Office PowerPoint</Application>
  <PresentationFormat>寬螢幕</PresentationFormat>
  <Paragraphs>78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7" baseType="lpstr">
      <vt:lpstr>メイリオ</vt:lpstr>
      <vt:lpstr>華康鋼筆體W2(P)</vt:lpstr>
      <vt:lpstr>微軟正黑體</vt:lpstr>
      <vt:lpstr>新細明體</vt:lpstr>
      <vt:lpstr>標楷體</vt:lpstr>
      <vt:lpstr>Arial</vt:lpstr>
      <vt:lpstr>Calibri</vt:lpstr>
      <vt:lpstr>Calibri Light</vt:lpstr>
      <vt:lpstr>Gill Sans MT</vt:lpstr>
      <vt:lpstr>Impact</vt:lpstr>
      <vt:lpstr>Times New Roman</vt:lpstr>
      <vt:lpstr>Wingdings 2</vt:lpstr>
      <vt:lpstr>HDOfficeLightV0</vt:lpstr>
      <vt:lpstr>徽章</vt:lpstr>
      <vt:lpstr>Exploiting Perceptual Anchoring for Color Image Enhancement</vt:lpstr>
      <vt:lpstr>Outline</vt:lpstr>
      <vt:lpstr>Exploiting Perceptual Anchoring for Color Image Enhancement</vt:lpstr>
      <vt:lpstr>Exploiting Perceptual Anchoring for Color Image Enhancement</vt:lpstr>
      <vt:lpstr>Exploiting Perceptual Anchoring for Color Image Enhancement</vt:lpstr>
      <vt:lpstr>Gamma Correction</vt:lpstr>
      <vt:lpstr>Gamma Correction</vt:lpstr>
      <vt:lpstr>Model Analysis - CIELAB</vt:lpstr>
      <vt:lpstr>Model Analysis - HSV</vt:lpstr>
      <vt:lpstr>Model Analysis - HSV</vt:lpstr>
      <vt:lpstr>PowerPoint 簡報</vt:lpstr>
      <vt:lpstr>HSV Enhancement - Linear Normalization</vt:lpstr>
      <vt:lpstr>HSV Enhancement</vt:lpstr>
      <vt:lpstr>HSV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Color Correction</vt:lpstr>
      <vt:lpstr>Color Correction</vt:lpstr>
      <vt:lpstr>Color Correction</vt:lpstr>
      <vt:lpstr>Color Correction</vt:lpstr>
      <vt:lpstr>Color Correction + SLIC + CIECAM02</vt:lpstr>
      <vt:lpstr>Color Correction + SLIC + CIECAM02</vt:lpstr>
      <vt:lpstr>Color Correction + SLIC + CIECAM02</vt:lpstr>
      <vt:lpstr>Color Correction + SLIC + CIECAM02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Perceptual Anchoring for Color Image Enhancement</dc:title>
  <dc:creator>Patrick</dc:creator>
  <cp:lastModifiedBy>Patrick</cp:lastModifiedBy>
  <cp:revision>49</cp:revision>
  <dcterms:created xsi:type="dcterms:W3CDTF">2022-12-17T05:15:33Z</dcterms:created>
  <dcterms:modified xsi:type="dcterms:W3CDTF">2022-12-18T14:51:47Z</dcterms:modified>
</cp:coreProperties>
</file>